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5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Hankerton census populations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Sheet1!$A$1:$A$8</c:f>
              <c:numCache>
                <c:formatCode>General</c:formatCode>
                <c:ptCount val="8"/>
                <c:pt idx="0">
                  <c:v>1841</c:v>
                </c:pt>
                <c:pt idx="1">
                  <c:v>1851</c:v>
                </c:pt>
                <c:pt idx="2">
                  <c:v>1861</c:v>
                </c:pt>
                <c:pt idx="3">
                  <c:v>1871</c:v>
                </c:pt>
                <c:pt idx="4">
                  <c:v>1881</c:v>
                </c:pt>
                <c:pt idx="5">
                  <c:v>1891</c:v>
                </c:pt>
                <c:pt idx="6">
                  <c:v>1901</c:v>
                </c:pt>
                <c:pt idx="7">
                  <c:v>1911</c:v>
                </c:pt>
              </c:numCache>
            </c:numRef>
          </c:cat>
          <c:val>
            <c:numRef>
              <c:f>Sheet1!$B$1:$B$8</c:f>
              <c:numCache>
                <c:formatCode>General</c:formatCode>
                <c:ptCount val="8"/>
                <c:pt idx="0">
                  <c:v>401</c:v>
                </c:pt>
                <c:pt idx="1">
                  <c:v>368</c:v>
                </c:pt>
                <c:pt idx="2">
                  <c:v>393</c:v>
                </c:pt>
                <c:pt idx="3">
                  <c:v>405</c:v>
                </c:pt>
                <c:pt idx="4">
                  <c:v>359</c:v>
                </c:pt>
                <c:pt idx="5">
                  <c:v>335</c:v>
                </c:pt>
                <c:pt idx="6">
                  <c:v>252</c:v>
                </c:pt>
                <c:pt idx="7">
                  <c:v>239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1223464"/>
        <c:axId val="267748360"/>
      </c:barChart>
      <c:catAx>
        <c:axId val="34122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748360"/>
        <c:crosses val="autoZero"/>
        <c:auto val="1"/>
        <c:lblAlgn val="ctr"/>
        <c:lblOffset val="100"/>
        <c:noMultiLvlLbl val="0"/>
      </c:catAx>
      <c:valAx>
        <c:axId val="26774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23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Occupations 1841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Sheet1!$A$22:$A$27</c:f>
              <c:strCache>
                <c:ptCount val="6"/>
                <c:pt idx="0">
                  <c:v>Ag Lab</c:v>
                </c:pt>
                <c:pt idx="1">
                  <c:v>Servant</c:v>
                </c:pt>
                <c:pt idx="2">
                  <c:v>Independent</c:v>
                </c:pt>
                <c:pt idx="3">
                  <c:v>Farmer</c:v>
                </c:pt>
                <c:pt idx="4">
                  <c:v>Tiler/Plast</c:v>
                </c:pt>
                <c:pt idx="5">
                  <c:v>Other</c:v>
                </c:pt>
              </c:strCache>
            </c:strRef>
          </c:cat>
          <c:val>
            <c:numRef>
              <c:f>Sheet1!$B$22:$B$27</c:f>
              <c:numCache>
                <c:formatCode>General</c:formatCode>
                <c:ptCount val="6"/>
                <c:pt idx="0">
                  <c:v>83</c:v>
                </c:pt>
                <c:pt idx="1">
                  <c:v>14</c:v>
                </c:pt>
                <c:pt idx="2">
                  <c:v>10</c:v>
                </c:pt>
                <c:pt idx="3">
                  <c:v>8</c:v>
                </c:pt>
                <c:pt idx="4">
                  <c:v>8</c:v>
                </c:pt>
                <c:pt idx="5">
                  <c:v>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Occupations 1881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Sheet1!$J$38:$J$43</c:f>
              <c:strCache>
                <c:ptCount val="6"/>
                <c:pt idx="0">
                  <c:v>Ag Lab</c:v>
                </c:pt>
                <c:pt idx="1">
                  <c:v>Servant</c:v>
                </c:pt>
                <c:pt idx="2">
                  <c:v>Farmer</c:v>
                </c:pt>
                <c:pt idx="3">
                  <c:v>Tiler/Plast</c:v>
                </c:pt>
                <c:pt idx="4">
                  <c:v>Carter</c:v>
                </c:pt>
                <c:pt idx="5">
                  <c:v>Other</c:v>
                </c:pt>
              </c:strCache>
            </c:strRef>
          </c:cat>
          <c:val>
            <c:numRef>
              <c:f>Sheet1!$K$38:$K$43</c:f>
              <c:numCache>
                <c:formatCode>General</c:formatCode>
                <c:ptCount val="6"/>
                <c:pt idx="0">
                  <c:v>66</c:v>
                </c:pt>
                <c:pt idx="1">
                  <c:v>13</c:v>
                </c:pt>
                <c:pt idx="2">
                  <c:v>8</c:v>
                </c:pt>
                <c:pt idx="3">
                  <c:v>4</c:v>
                </c:pt>
                <c:pt idx="4">
                  <c:v>4</c:v>
                </c:pt>
                <c:pt idx="5">
                  <c:v>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Occupations 1911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Sheet1!$D$47:$D$52</c:f>
              <c:strCache>
                <c:ptCount val="6"/>
                <c:pt idx="0">
                  <c:v>Farm Lab</c:v>
                </c:pt>
                <c:pt idx="1">
                  <c:v>Farmer</c:v>
                </c:pt>
                <c:pt idx="2">
                  <c:v>Domestic</c:v>
                </c:pt>
                <c:pt idx="3">
                  <c:v>Carter</c:v>
                </c:pt>
                <c:pt idx="4">
                  <c:v>Gen Lab</c:v>
                </c:pt>
                <c:pt idx="5">
                  <c:v>Other</c:v>
                </c:pt>
              </c:strCache>
            </c:strRef>
          </c:cat>
          <c:val>
            <c:numRef>
              <c:f>Sheet1!$E$47:$E$52</c:f>
              <c:numCache>
                <c:formatCode>General</c:formatCode>
                <c:ptCount val="6"/>
                <c:pt idx="0">
                  <c:v>27</c:v>
                </c:pt>
                <c:pt idx="1">
                  <c:v>16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4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641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627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870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85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10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528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239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550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84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0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05E59-68BD-4199-A631-930A951C677D}" type="datetimeFigureOut">
              <a:rPr lang="en-GB" smtClean="0"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D55B3-2718-4DB7-ACEC-2DD6846A86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521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949281"/>
              </p:ext>
            </p:extLst>
          </p:nvPr>
        </p:nvGraphicFramePr>
        <p:xfrm>
          <a:off x="1372522" y="1532965"/>
          <a:ext cx="6970058" cy="4316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99447" y="470647"/>
            <a:ext cx="5116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mtClean="0"/>
              <a:t>Hankerton population based on census information</a:t>
            </a:r>
          </a:p>
          <a:p>
            <a:r>
              <a:rPr lang="en-GB" smtClean="0"/>
              <a:t>N.B. census boundaries do change slightly over time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22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458712"/>
              </p:ext>
            </p:extLst>
          </p:nvPr>
        </p:nvGraphicFramePr>
        <p:xfrm>
          <a:off x="-779929" y="793376"/>
          <a:ext cx="7086600" cy="459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16705" y="793376"/>
            <a:ext cx="357691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Notes on 1841 occupations</a:t>
            </a:r>
          </a:p>
          <a:p>
            <a:endParaRPr lang="en-GB" dirty="0"/>
          </a:p>
          <a:p>
            <a:r>
              <a:rPr lang="en-GB" dirty="0" smtClean="0"/>
              <a:t>17 other occupations including:</a:t>
            </a:r>
          </a:p>
          <a:p>
            <a:endParaRPr lang="en-GB" dirty="0" smtClean="0"/>
          </a:p>
          <a:p>
            <a:r>
              <a:rPr lang="en-GB" dirty="0" smtClean="0"/>
              <a:t>3 </a:t>
            </a:r>
            <a:r>
              <a:rPr lang="en-GB" dirty="0" err="1" smtClean="0"/>
              <a:t>Lacemakers</a:t>
            </a:r>
            <a:endParaRPr lang="en-GB" dirty="0" smtClean="0"/>
          </a:p>
          <a:p>
            <a:r>
              <a:rPr lang="en-GB" dirty="0" smtClean="0"/>
              <a:t>1 Glue and Hide dealer</a:t>
            </a:r>
          </a:p>
          <a:p>
            <a:r>
              <a:rPr lang="en-GB" dirty="0" smtClean="0"/>
              <a:t>1 Gun maker</a:t>
            </a:r>
          </a:p>
          <a:p>
            <a:r>
              <a:rPr lang="en-GB" dirty="0" smtClean="0"/>
              <a:t>1 Schoolmistress</a:t>
            </a:r>
          </a:p>
          <a:p>
            <a:r>
              <a:rPr lang="en-GB" dirty="0" smtClean="0"/>
              <a:t>3 </a:t>
            </a:r>
            <a:r>
              <a:rPr lang="en-GB" dirty="0" smtClean="0"/>
              <a:t>Blacksmiths</a:t>
            </a:r>
          </a:p>
          <a:p>
            <a:r>
              <a:rPr lang="en-GB" dirty="0" smtClean="0"/>
              <a:t>1 Sieve maker</a:t>
            </a:r>
          </a:p>
          <a:p>
            <a:endParaRPr lang="en-GB" dirty="0"/>
          </a:p>
          <a:p>
            <a:r>
              <a:rPr lang="en-GB" dirty="0" smtClean="0"/>
              <a:t>No other agriculture related occupations recorded so Agricultural Labourer may have been a “catch all”.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 flipH="1">
            <a:off x="1619024" y="406288"/>
            <a:ext cx="4297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Top 5 occupations charted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10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203792"/>
              </p:ext>
            </p:extLst>
          </p:nvPr>
        </p:nvGraphicFramePr>
        <p:xfrm>
          <a:off x="-510988" y="857575"/>
          <a:ext cx="6427693" cy="4477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16705" y="793376"/>
            <a:ext cx="35769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Notes on 1881 occupations</a:t>
            </a:r>
          </a:p>
          <a:p>
            <a:endParaRPr lang="en-GB" dirty="0"/>
          </a:p>
          <a:p>
            <a:r>
              <a:rPr lang="en-GB" dirty="0" smtClean="0"/>
              <a:t>30 other occupations including:</a:t>
            </a:r>
          </a:p>
          <a:p>
            <a:endParaRPr lang="en-GB" dirty="0" smtClean="0"/>
          </a:p>
          <a:p>
            <a:r>
              <a:rPr lang="en-GB" dirty="0" smtClean="0"/>
              <a:t>1 </a:t>
            </a:r>
            <a:r>
              <a:rPr lang="en-GB" dirty="0" err="1" smtClean="0"/>
              <a:t>Lacemaker</a:t>
            </a:r>
            <a:endParaRPr lang="en-GB" dirty="0" smtClean="0"/>
          </a:p>
          <a:p>
            <a:r>
              <a:rPr lang="en-GB" dirty="0" smtClean="0"/>
              <a:t>1 Lime burner</a:t>
            </a:r>
            <a:endParaRPr lang="en-GB" dirty="0" smtClean="0"/>
          </a:p>
          <a:p>
            <a:r>
              <a:rPr lang="en-GB" dirty="0" smtClean="0"/>
              <a:t>1 Whitesmith</a:t>
            </a:r>
          </a:p>
          <a:p>
            <a:r>
              <a:rPr lang="en-GB" dirty="0" smtClean="0"/>
              <a:t>1 Flint dresser</a:t>
            </a:r>
          </a:p>
          <a:p>
            <a:r>
              <a:rPr lang="en-GB" dirty="0" smtClean="0"/>
              <a:t>2 Schoolmistress/teachers</a:t>
            </a:r>
          </a:p>
          <a:p>
            <a:r>
              <a:rPr lang="en-GB" dirty="0" smtClean="0"/>
              <a:t>4 </a:t>
            </a:r>
            <a:r>
              <a:rPr lang="en-GB" dirty="0" smtClean="0"/>
              <a:t>Blacksmiths</a:t>
            </a:r>
          </a:p>
          <a:p>
            <a:endParaRPr lang="en-GB" dirty="0"/>
          </a:p>
          <a:p>
            <a:r>
              <a:rPr lang="en-GB" dirty="0" smtClean="0"/>
              <a:t>Wider range of occupations overall, carters and carriers appear with an Agricultural Engine Driver.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1619024" y="406288"/>
            <a:ext cx="4297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Top 5 occupations charted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11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792107"/>
              </p:ext>
            </p:extLst>
          </p:nvPr>
        </p:nvGraphicFramePr>
        <p:xfrm>
          <a:off x="-551331" y="1174278"/>
          <a:ext cx="7046259" cy="4316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16705" y="793376"/>
            <a:ext cx="35769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Notes on 1911 occupations</a:t>
            </a:r>
          </a:p>
          <a:p>
            <a:endParaRPr lang="en-GB" dirty="0"/>
          </a:p>
          <a:p>
            <a:r>
              <a:rPr lang="en-GB" dirty="0" smtClean="0"/>
              <a:t>24 other occupations including:</a:t>
            </a:r>
          </a:p>
          <a:p>
            <a:endParaRPr lang="en-GB" dirty="0" smtClean="0"/>
          </a:p>
          <a:p>
            <a:r>
              <a:rPr lang="en-GB" dirty="0" smtClean="0"/>
              <a:t>2 </a:t>
            </a:r>
            <a:r>
              <a:rPr lang="en-GB" dirty="0" smtClean="0"/>
              <a:t>Schoolmistress/teachers</a:t>
            </a:r>
          </a:p>
          <a:p>
            <a:r>
              <a:rPr lang="en-GB" dirty="0" smtClean="0"/>
              <a:t>3 Road labourers</a:t>
            </a:r>
            <a:endParaRPr lang="en-GB" dirty="0" smtClean="0"/>
          </a:p>
          <a:p>
            <a:r>
              <a:rPr lang="en-GB" dirty="0" smtClean="0"/>
              <a:t>1 Barman at The White Lion</a:t>
            </a:r>
          </a:p>
          <a:p>
            <a:r>
              <a:rPr lang="en-GB" dirty="0" smtClean="0"/>
              <a:t>1 Blacksmith</a:t>
            </a:r>
          </a:p>
          <a:p>
            <a:r>
              <a:rPr lang="en-GB" dirty="0" smtClean="0"/>
              <a:t>1 Postmistress</a:t>
            </a:r>
          </a:p>
          <a:p>
            <a:r>
              <a:rPr lang="en-GB" dirty="0" smtClean="0"/>
              <a:t>1 </a:t>
            </a:r>
            <a:r>
              <a:rPr lang="en-GB" dirty="0" smtClean="0"/>
              <a:t>Clergy</a:t>
            </a:r>
          </a:p>
          <a:p>
            <a:endParaRPr lang="en-GB" dirty="0"/>
          </a:p>
          <a:p>
            <a:r>
              <a:rPr lang="en-GB" dirty="0" smtClean="0"/>
              <a:t>By 1911 the range of agricultural occupations had expanded to include Cowmen, Shepherd, Market Gardener and </a:t>
            </a:r>
            <a:r>
              <a:rPr lang="en-GB" dirty="0" err="1" smtClean="0"/>
              <a:t>Dairywork</a:t>
            </a:r>
            <a:r>
              <a:rPr lang="en-GB" dirty="0" smtClean="0"/>
              <a:t>. The emergence of Road Labourers is interesting.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1619024" y="406288"/>
            <a:ext cx="4297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Top 5 occupations charted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79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13301</TotalTime>
  <Words>172</Words>
  <Application>Microsoft Office PowerPoint</Application>
  <PresentationFormat>A4 Paper (210x297 mm)</PresentationFormat>
  <Paragraphs>45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goodyer</dc:creator>
  <cp:lastModifiedBy>anne goodyer</cp:lastModifiedBy>
  <cp:revision>5</cp:revision>
  <dcterms:created xsi:type="dcterms:W3CDTF">2019-11-21T11:48:34Z</dcterms:created>
  <dcterms:modified xsi:type="dcterms:W3CDTF">2019-12-01T14:26:45Z</dcterms:modified>
</cp:coreProperties>
</file>